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7" r:id="rId3"/>
    <p:sldId id="257" r:id="rId4"/>
    <p:sldId id="261" r:id="rId5"/>
    <p:sldId id="262" r:id="rId6"/>
    <p:sldId id="264" r:id="rId7"/>
    <p:sldId id="271" r:id="rId8"/>
    <p:sldId id="266" r:id="rId9"/>
    <p:sldId id="268" r:id="rId10"/>
    <p:sldId id="296" r:id="rId11"/>
    <p:sldId id="269" r:id="rId12"/>
    <p:sldId id="270" r:id="rId13"/>
    <p:sldId id="277" r:id="rId14"/>
    <p:sldId id="278" r:id="rId15"/>
    <p:sldId id="279" r:id="rId16"/>
    <p:sldId id="265" r:id="rId17"/>
    <p:sldId id="280" r:id="rId18"/>
    <p:sldId id="275" r:id="rId19"/>
    <p:sldId id="273" r:id="rId20"/>
    <p:sldId id="272" r:id="rId21"/>
    <p:sldId id="282" r:id="rId22"/>
    <p:sldId id="284" r:id="rId23"/>
    <p:sldId id="283" r:id="rId24"/>
    <p:sldId id="285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86" r:id="rId33"/>
    <p:sldId id="281" r:id="rId34"/>
    <p:sldId id="295" r:id="rId35"/>
    <p:sldId id="276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8B"/>
    <a:srgbClr val="382F52"/>
    <a:srgbClr val="130B30"/>
    <a:srgbClr val="AC665F"/>
    <a:srgbClr val="854C67"/>
    <a:srgbClr val="543B5B"/>
    <a:srgbClr val="B24059"/>
    <a:srgbClr val="9C98AA"/>
    <a:srgbClr val="221A42"/>
    <a:srgbClr val="67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56" autoAdjust="0"/>
    <p:restoredTop sz="94660"/>
  </p:normalViewPr>
  <p:slideViewPr>
    <p:cSldViewPr showGuides="1">
      <p:cViewPr varScale="1">
        <p:scale>
          <a:sx n="72" d="100"/>
          <a:sy n="72" d="100"/>
        </p:scale>
        <p:origin x="1614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89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8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65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49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8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06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676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14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63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45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789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01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90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64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79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18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887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54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512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34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6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32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76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82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6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RELEASED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/>
              <a:t>ADSTORE.TISTORY.COM</a:t>
            </a:r>
            <a:endParaRPr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6798688" y="5417270"/>
            <a:ext cx="2093792" cy="1324098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394187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966102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1114562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536508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858885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584296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584296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584296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727817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2135134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source=images&amp;cd=&amp;ved=2ahUKEwjc5IWpstXkAhUEMd4KHS23CVgQjRx6BAgBEAQ&amp;url=https%3A%2F%2Fsocial.lge.co.kr%2Fnewsroom%2Flg_allinone_0326%2F&amp;psig=AOvVaw1V8SwfSj_drfkjlrwtYbqE&amp;ust=156872503850860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myfemon.com/?lang=ko" TargetMode="External"/><Relationship Id="rId5" Type="http://schemas.openxmlformats.org/officeDocument/2006/relationships/hyperlink" Target="http://www.hyconcard.com/hysor-series/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krb.co.kr/product11/1229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.carisyou.com/magazine/NEWCARINTRO/7162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kr/%EB%B2%A1%ED%84%B0/%EC%97%84%EB%A7%88-%EC%95%84%EA%B8%B0-gm623897540-109552085" TargetMode="External"/><Relationship Id="rId7" Type="http://schemas.openxmlformats.org/officeDocument/2006/relationships/hyperlink" Target="https://www.saramin.co.kr/zf_user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imnews.imbc.com/index_pc.html" TargetMode="External"/><Relationship Id="rId5" Type="http://schemas.openxmlformats.org/officeDocument/2006/relationships/hyperlink" Target="https://kr.pixtastock.com/illustration/42372102" TargetMode="External"/><Relationship Id="rId4" Type="http://schemas.openxmlformats.org/officeDocument/2006/relationships/hyperlink" Target="http://kor.theasian.asia/archives/161257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Baby </a:t>
            </a:r>
            <a:r>
              <a:rPr lang="en-US" altLang="ko-KR" dirty="0" err="1"/>
              <a:t>GoodNight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3779149" y="2616236"/>
            <a:ext cx="1417321" cy="369714"/>
          </a:xfrm>
        </p:spPr>
        <p:txBody>
          <a:bodyPr/>
          <a:lstStyle/>
          <a:p>
            <a:r>
              <a:rPr lang="ko-KR" altLang="en-US"/>
              <a:t>인근주민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Capstone Design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6660232" y="5949280"/>
            <a:ext cx="2367954" cy="287338"/>
          </a:xfrm>
          <a:prstGeom prst="roundRect">
            <a:avLst>
              <a:gd name="adj" fmla="val 0"/>
            </a:avLst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/>
              <a:t>20154490 </a:t>
            </a:r>
            <a:r>
              <a:rPr lang="ko-KR" altLang="en-US" sz="1500" dirty="0"/>
              <a:t>김정빈</a:t>
            </a: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/>
              <a:t>20153686 </a:t>
            </a:r>
            <a:r>
              <a:rPr lang="ko-KR" altLang="en-US" sz="1500" dirty="0" err="1"/>
              <a:t>유인근</a:t>
            </a: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/>
              <a:t>20152005 </a:t>
            </a:r>
            <a:r>
              <a:rPr lang="ko-KR" altLang="en-US" sz="1500" dirty="0" err="1"/>
              <a:t>최범수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66926" y="63631"/>
            <a:ext cx="1092706" cy="578572"/>
          </a:xfrm>
        </p:spPr>
        <p:txBody>
          <a:bodyPr/>
          <a:lstStyle/>
          <a:p>
            <a:r>
              <a:rPr lang="ko-KR" altLang="en-US" sz="1100" b="1"/>
              <a:t>개 발 동 기</a:t>
            </a:r>
            <a:endParaRPr lang="ko-KR" altLang="en-US" b="1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53F11A6-F27D-4AE3-8683-EC337012F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18">
            <a:extLst>
              <a:ext uri="{FF2B5EF4-FFF2-40B4-BE49-F238E27FC236}">
                <a16:creationId xmlns:a16="http://schemas.microsoft.com/office/drawing/2014/main" id="{87F74276-8060-4B83-9366-BD9E2B36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179344"/>
            <a:ext cx="35242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2F1D76-CFF7-45AA-933C-8661F7290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446" y="3407450"/>
            <a:ext cx="3977568" cy="2352183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FA05A2C-7894-4846-B707-BC4EF7653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1446" y="5856888"/>
            <a:ext cx="39775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출처 </a:t>
            </a:r>
            <a:r>
              <a:rPr kumimoji="0" lang="en-US" altLang="ko-K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인하대학교 논문 </a:t>
            </a:r>
            <a:r>
              <a:rPr kumimoji="0" lang="en-US" altLang="ko-K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2010</a:t>
            </a:r>
            <a:r>
              <a:rPr kumimoji="0" lang="ko-KR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kumimoji="0" lang="ko-KR" altLang="en-US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강누리</a:t>
            </a:r>
            <a:r>
              <a:rPr kumimoji="0" lang="ko-KR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1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“여름철 냉방실내에서 최적 의류 착의형태와 주관적 감각”</a:t>
            </a:r>
            <a:r>
              <a:rPr kumimoji="0" lang="en-US" altLang="ko-K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10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9F0A54-466B-42F8-B1FF-634A380271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798" y="1511284"/>
            <a:ext cx="7776864" cy="4608512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id="{9D0DBE6A-DFA4-42E0-842D-BFFA26A7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1236722" cy="578572"/>
          </a:xfrm>
        </p:spPr>
        <p:txBody>
          <a:bodyPr/>
          <a:lstStyle/>
          <a:p>
            <a:r>
              <a:rPr lang="ko-KR" altLang="en-US" sz="1100" b="1" dirty="0"/>
              <a:t>아이템 소개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249414-C629-4EA8-A684-7C2BC8075204}"/>
              </a:ext>
            </a:extLst>
          </p:cNvPr>
          <p:cNvSpPr/>
          <p:nvPr/>
        </p:nvSpPr>
        <p:spPr>
          <a:xfrm>
            <a:off x="314042" y="940513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2 . </a:t>
            </a:r>
            <a:r>
              <a:rPr lang="ko-KR" altLang="ko-KR" b="1" dirty="0"/>
              <a:t>체온 정보 전달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76473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D2308B-CB9C-4E65-A004-DADE6FF790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3786" y="1475280"/>
            <a:ext cx="7992888" cy="4680520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id="{E7D921A6-25CE-47B2-9815-45C89515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5" y="63631"/>
            <a:ext cx="1236722" cy="578572"/>
          </a:xfrm>
        </p:spPr>
        <p:txBody>
          <a:bodyPr/>
          <a:lstStyle/>
          <a:p>
            <a:r>
              <a:rPr lang="ko-KR" altLang="en-US" sz="1100" b="1" dirty="0"/>
              <a:t>아이템 소개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F95814-53E5-4537-9A0A-E7961B9EC7A2}"/>
              </a:ext>
            </a:extLst>
          </p:cNvPr>
          <p:cNvSpPr/>
          <p:nvPr/>
        </p:nvSpPr>
        <p:spPr>
          <a:xfrm>
            <a:off x="387985" y="963784"/>
            <a:ext cx="4201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3 . </a:t>
            </a:r>
            <a:r>
              <a:rPr lang="ko-KR" altLang="ko-KR" b="1" dirty="0"/>
              <a:t>체온 정보 및 에어컨 조작 정보 제공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20700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E7D921A6-25CE-47B2-9815-45C89515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1020698" cy="578572"/>
          </a:xfrm>
        </p:spPr>
        <p:txBody>
          <a:bodyPr/>
          <a:lstStyle/>
          <a:p>
            <a:r>
              <a:rPr lang="ko-KR" altLang="en-US" sz="1100" b="1"/>
              <a:t>시나리오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F95814-53E5-4537-9A0A-E7961B9EC7A2}"/>
              </a:ext>
            </a:extLst>
          </p:cNvPr>
          <p:cNvSpPr/>
          <p:nvPr/>
        </p:nvSpPr>
        <p:spPr>
          <a:xfrm>
            <a:off x="387985" y="963784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1 . </a:t>
            </a:r>
            <a:r>
              <a:rPr lang="ko-KR" altLang="ko-KR" b="1" dirty="0"/>
              <a:t>초기화면</a:t>
            </a:r>
            <a:r>
              <a:rPr lang="en-US" altLang="ko-KR" b="1" dirty="0"/>
              <a:t> 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0C4864-9D39-4A4B-9716-3A4FC8BC7848}"/>
              </a:ext>
            </a:extLst>
          </p:cNvPr>
          <p:cNvGrpSpPr/>
          <p:nvPr/>
        </p:nvGrpSpPr>
        <p:grpSpPr>
          <a:xfrm>
            <a:off x="611560" y="1460188"/>
            <a:ext cx="3436530" cy="4837818"/>
            <a:chOff x="179512" y="726859"/>
            <a:chExt cx="3436530" cy="48378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321BE03-F207-4461-BF0A-6FC5B1170C8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726859"/>
              <a:ext cx="3436530" cy="483781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2715A6-BB76-43D9-91DB-CF681E8F089D}"/>
                </a:ext>
              </a:extLst>
            </p:cNvPr>
            <p:cNvSpPr txBox="1"/>
            <p:nvPr/>
          </p:nvSpPr>
          <p:spPr>
            <a:xfrm>
              <a:off x="1016204" y="1666817"/>
              <a:ext cx="18726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Baby </a:t>
              </a:r>
              <a:r>
                <a:rPr lang="en-US" altLang="ko-KR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GoodNight</a:t>
              </a:r>
              <a:endParaRPr lang="ko-KR" altLang="en-US" sz="1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037FF1-CA7E-4150-90BE-76BA28545829}"/>
              </a:ext>
            </a:extLst>
          </p:cNvPr>
          <p:cNvGrpSpPr/>
          <p:nvPr/>
        </p:nvGrpSpPr>
        <p:grpSpPr>
          <a:xfrm>
            <a:off x="5023472" y="1460188"/>
            <a:ext cx="3474916" cy="4878922"/>
            <a:chOff x="3203848" y="649200"/>
            <a:chExt cx="3474916" cy="487892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A4779C-40B9-4343-8A15-3C61FB4AF733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649200"/>
              <a:ext cx="3474916" cy="48789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DEF30-7DA5-4639-80F6-EB7F119AF9C2}"/>
                </a:ext>
              </a:extLst>
            </p:cNvPr>
            <p:cNvSpPr txBox="1"/>
            <p:nvPr/>
          </p:nvSpPr>
          <p:spPr>
            <a:xfrm>
              <a:off x="4053838" y="1588760"/>
              <a:ext cx="18726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Baby </a:t>
              </a:r>
              <a:r>
                <a:rPr lang="en-US" altLang="ko-KR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GoodNight</a:t>
              </a:r>
              <a:endParaRPr lang="ko-KR" altLang="en-US" sz="1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7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E7D921A6-25CE-47B2-9815-45C89515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1020698" cy="578572"/>
          </a:xfrm>
        </p:spPr>
        <p:txBody>
          <a:bodyPr/>
          <a:lstStyle/>
          <a:p>
            <a:r>
              <a:rPr lang="ko-KR" altLang="en-US" sz="1100" b="1"/>
              <a:t>시나리오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F95814-53E5-4537-9A0A-E7961B9EC7A2}"/>
              </a:ext>
            </a:extLst>
          </p:cNvPr>
          <p:cNvSpPr/>
          <p:nvPr/>
        </p:nvSpPr>
        <p:spPr>
          <a:xfrm>
            <a:off x="387985" y="963784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2 . </a:t>
            </a:r>
            <a:r>
              <a:rPr lang="ko-KR" altLang="ko-KR" b="1" dirty="0"/>
              <a:t>프로필 설정 및 서비스 이용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20395C-56D8-4D9E-80FF-6722006DE5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53663"/>
            <a:ext cx="3630494" cy="5096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D76BB-B4D6-4DE6-8664-F63003C23F12}"/>
              </a:ext>
            </a:extLst>
          </p:cNvPr>
          <p:cNvSpPr txBox="1"/>
          <p:nvPr/>
        </p:nvSpPr>
        <p:spPr>
          <a:xfrm>
            <a:off x="3491880" y="2446668"/>
            <a:ext cx="18726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Baby </a:t>
            </a:r>
            <a:r>
              <a:rPr lang="en-US" altLang="ko-KR" sz="1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GoodNight</a:t>
            </a:r>
            <a:endParaRPr lang="ko-KR" altLang="en-US" sz="1500" dirty="0" err="1">
              <a:ln>
                <a:solidFill>
                  <a:schemeClr val="accent1">
                    <a:alpha val="0"/>
                  </a:scheme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3EF50-BA1B-43DE-BE21-715A483C88B9}"/>
              </a:ext>
            </a:extLst>
          </p:cNvPr>
          <p:cNvSpPr/>
          <p:nvPr/>
        </p:nvSpPr>
        <p:spPr>
          <a:xfrm>
            <a:off x="3530591" y="4480112"/>
            <a:ext cx="840432" cy="36004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알람설정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355AF2F-737C-4B78-AB44-9C4577C231F6}"/>
              </a:ext>
            </a:extLst>
          </p:cNvPr>
          <p:cNvSpPr/>
          <p:nvPr/>
        </p:nvSpPr>
        <p:spPr>
          <a:xfrm>
            <a:off x="4491197" y="4480112"/>
            <a:ext cx="840432" cy="36004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모드설정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C327AB-AAC1-4509-A332-B1D95854811D}"/>
              </a:ext>
            </a:extLst>
          </p:cNvPr>
          <p:cNvSpPr/>
          <p:nvPr/>
        </p:nvSpPr>
        <p:spPr>
          <a:xfrm>
            <a:off x="4491197" y="4966948"/>
            <a:ext cx="840432" cy="36004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지난온도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8C270B-EF58-4906-B5D7-BDA8564CD593}"/>
              </a:ext>
            </a:extLst>
          </p:cNvPr>
          <p:cNvSpPr/>
          <p:nvPr/>
        </p:nvSpPr>
        <p:spPr>
          <a:xfrm>
            <a:off x="3530591" y="4966948"/>
            <a:ext cx="840432" cy="36004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온도확인</a:t>
            </a:r>
          </a:p>
        </p:txBody>
      </p:sp>
    </p:spTree>
    <p:extLst>
      <p:ext uri="{BB962C8B-B14F-4D97-AF65-F5344CB8AC3E}">
        <p14:creationId xmlns:p14="http://schemas.microsoft.com/office/powerpoint/2010/main" val="125877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E7D921A6-25CE-47B2-9815-45C89515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1020698" cy="578572"/>
          </a:xfrm>
        </p:spPr>
        <p:txBody>
          <a:bodyPr/>
          <a:lstStyle/>
          <a:p>
            <a:r>
              <a:rPr lang="ko-KR" altLang="en-US" sz="1100" b="1"/>
              <a:t>시나리오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F95814-53E5-4537-9A0A-E7961B9EC7A2}"/>
              </a:ext>
            </a:extLst>
          </p:cNvPr>
          <p:cNvSpPr/>
          <p:nvPr/>
        </p:nvSpPr>
        <p:spPr>
          <a:xfrm>
            <a:off x="387985" y="963784"/>
            <a:ext cx="2893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3 . </a:t>
            </a:r>
            <a:r>
              <a:rPr lang="ko-KR" altLang="ko-KR" b="1" dirty="0"/>
              <a:t>체온 및 실내온도 확인</a:t>
            </a:r>
            <a:endParaRPr lang="ko-KR" altLang="ko-KR" dirty="0"/>
          </a:p>
          <a:p>
            <a:endParaRPr lang="ko-KR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EA58F7-264F-400A-8A80-9AECBC6C32F5}"/>
              </a:ext>
            </a:extLst>
          </p:cNvPr>
          <p:cNvGrpSpPr/>
          <p:nvPr/>
        </p:nvGrpSpPr>
        <p:grpSpPr>
          <a:xfrm>
            <a:off x="2622346" y="1462818"/>
            <a:ext cx="3605838" cy="5062526"/>
            <a:chOff x="611560" y="246825"/>
            <a:chExt cx="3605838" cy="50625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C9E5D8-1077-42D4-99F6-232A70C7452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46825"/>
              <a:ext cx="3605838" cy="506252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43FF65-5EED-4B48-9540-2597C3E2B889}"/>
                </a:ext>
              </a:extLst>
            </p:cNvPr>
            <p:cNvSpPr txBox="1"/>
            <p:nvPr/>
          </p:nvSpPr>
          <p:spPr>
            <a:xfrm>
              <a:off x="1537227" y="1201316"/>
              <a:ext cx="18726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Baby </a:t>
              </a:r>
              <a:r>
                <a:rPr lang="en-US" altLang="ko-KR" sz="1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GoodNight</a:t>
              </a:r>
              <a:endParaRPr lang="ko-KR" altLang="en-US" sz="1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926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23728" y="1916832"/>
            <a:ext cx="5112568" cy="302433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sz="7000" dirty="0"/>
              <a:t>차 별 성</a:t>
            </a:r>
          </a:p>
        </p:txBody>
      </p:sp>
    </p:spTree>
    <p:extLst>
      <p:ext uri="{BB962C8B-B14F-4D97-AF65-F5344CB8AC3E}">
        <p14:creationId xmlns:p14="http://schemas.microsoft.com/office/powerpoint/2010/main" val="317825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66926" y="63631"/>
            <a:ext cx="948690" cy="578572"/>
          </a:xfrm>
        </p:spPr>
        <p:txBody>
          <a:bodyPr/>
          <a:lstStyle/>
          <a:p>
            <a:r>
              <a:rPr lang="ko-KR" altLang="en-US" b="1"/>
              <a:t>차별성</a:t>
            </a:r>
            <a:endParaRPr lang="ko-KR" altLang="en-US" b="1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13D731-6610-4E48-B918-9AC9919199AD}"/>
              </a:ext>
            </a:extLst>
          </p:cNvPr>
          <p:cNvSpPr/>
          <p:nvPr/>
        </p:nvSpPr>
        <p:spPr>
          <a:xfrm>
            <a:off x="450750" y="1136564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기존 에어컨</a:t>
            </a:r>
            <a:endParaRPr lang="ko-KR" altLang="ko-KR" dirty="0"/>
          </a:p>
        </p:txBody>
      </p:sp>
      <p:pic>
        <p:nvPicPr>
          <p:cNvPr id="1026" name="Picture 2" descr="LG 에어컨에 대한 이미지 검색결과">
            <a:hlinkClick r:id="rId3"/>
            <a:extLst>
              <a:ext uri="{FF2B5EF4-FFF2-40B4-BE49-F238E27FC236}">
                <a16:creationId xmlns:a16="http://schemas.microsoft.com/office/drawing/2014/main" id="{842BB059-4EE6-4796-A178-95AA2E7D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88" y="1601158"/>
            <a:ext cx="2844130" cy="442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7B119F-6BD8-4474-941F-4B47511195CF}"/>
              </a:ext>
            </a:extLst>
          </p:cNvPr>
          <p:cNvSpPr/>
          <p:nvPr/>
        </p:nvSpPr>
        <p:spPr>
          <a:xfrm>
            <a:off x="3207535" y="606190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LG </a:t>
            </a:r>
            <a:r>
              <a:rPr lang="ko-KR" altLang="en-US" sz="1400" dirty="0"/>
              <a:t>에어컨</a:t>
            </a:r>
            <a:endParaRPr lang="ko-KR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A5DF6F-2B1E-49B0-80D0-0BD076DF8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581" y="1606185"/>
            <a:ext cx="3076575" cy="44100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B316E5-CBE8-457A-91BA-AC23B73C02AA}"/>
              </a:ext>
            </a:extLst>
          </p:cNvPr>
          <p:cNvSpPr/>
          <p:nvPr/>
        </p:nvSpPr>
        <p:spPr>
          <a:xfrm>
            <a:off x="6813114" y="6061908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삼성 에어컨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45267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0F4F43-1E4B-4D6C-A4B6-D54E4CD2F4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7" y="1561757"/>
            <a:ext cx="4752528" cy="36724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28AD72-E0F7-436C-8F63-8277976C8E5A}"/>
              </a:ext>
            </a:extLst>
          </p:cNvPr>
          <p:cNvSpPr/>
          <p:nvPr/>
        </p:nvSpPr>
        <p:spPr>
          <a:xfrm>
            <a:off x="478831" y="1160748"/>
            <a:ext cx="5178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/>
              <a:t>발열 감지용</a:t>
            </a:r>
            <a:r>
              <a:rPr lang="ko-KR" altLang="ko-KR" b="1" dirty="0"/>
              <a:t> 부착형 체온계</a:t>
            </a:r>
            <a:r>
              <a:rPr lang="en-US" altLang="ko-KR" b="1" dirty="0"/>
              <a:t>, </a:t>
            </a:r>
            <a:r>
              <a:rPr lang="ko-KR" altLang="en-US" b="1" dirty="0"/>
              <a:t>부착형 영유아 체온계</a:t>
            </a:r>
            <a:endParaRPr lang="en-US" altLang="ko-KR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3A2B6D-FEAA-4241-87ED-48986CA0DD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83532" y="3429000"/>
            <a:ext cx="4464496" cy="3240360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:a16="http://schemas.microsoft.com/office/drawing/2014/main" id="{0D76F2C7-B35C-49EB-B967-98B50640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948690" cy="578572"/>
          </a:xfrm>
        </p:spPr>
        <p:txBody>
          <a:bodyPr/>
          <a:lstStyle/>
          <a:p>
            <a:r>
              <a:rPr lang="ko-KR" altLang="en-US" b="1"/>
              <a:t>차별성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4DF96E-93D1-4108-BE6D-603F0025A32A}"/>
              </a:ext>
            </a:extLst>
          </p:cNvPr>
          <p:cNvSpPr/>
          <p:nvPr/>
        </p:nvSpPr>
        <p:spPr>
          <a:xfrm>
            <a:off x="5239306" y="1607895"/>
            <a:ext cx="3431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ko-KR" sz="1200" dirty="0"/>
              <a:t>※출처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BeInteractive</a:t>
            </a:r>
            <a:r>
              <a:rPr lang="en-US" altLang="ko-KR" sz="1200" dirty="0"/>
              <a:t> </a:t>
            </a:r>
            <a:r>
              <a:rPr lang="ko-KR" altLang="ko-KR" sz="1200" dirty="0"/>
              <a:t>홈페이지 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u="sng" dirty="0">
                <a:hlinkClick r:id="rId5"/>
              </a:rPr>
              <a:t>http://www.hyconcard.com/hysor-series/</a:t>
            </a:r>
            <a:r>
              <a:rPr lang="en-US" altLang="ko-KR" sz="1200" dirty="0"/>
              <a:t>)</a:t>
            </a:r>
            <a:endParaRPr lang="ko-KR" altLang="ko-KR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32A760-5A81-4190-BB7F-77AC745D2C75}"/>
              </a:ext>
            </a:extLst>
          </p:cNvPr>
          <p:cNvSpPr/>
          <p:nvPr/>
        </p:nvSpPr>
        <p:spPr>
          <a:xfrm>
            <a:off x="1691680" y="6164376"/>
            <a:ext cx="3365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ko-KR" sz="1200" dirty="0"/>
              <a:t>※출처 </a:t>
            </a:r>
            <a:r>
              <a:rPr lang="en-US" altLang="ko-KR" sz="1200" dirty="0"/>
              <a:t>: </a:t>
            </a:r>
            <a:r>
              <a:rPr lang="ko-KR" altLang="ko-KR" sz="1200" dirty="0"/>
              <a:t>피몬 홈페이지 </a:t>
            </a:r>
            <a:r>
              <a:rPr lang="en-US" altLang="ko-KR" sz="1200" dirty="0"/>
              <a:t> </a:t>
            </a:r>
            <a:r>
              <a:rPr lang="en-US" altLang="ko-KR" sz="1200" u="sng" dirty="0">
                <a:hlinkClick r:id="rId6"/>
              </a:rPr>
              <a:t>https://www.myfemon.com/?lang=ko</a:t>
            </a:r>
            <a:r>
              <a:rPr lang="en-US" altLang="ko-KR" sz="1200" dirty="0"/>
              <a:t>)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7376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79C51-CF3E-491D-93FB-5FD51CED0D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79712" y="1988840"/>
            <a:ext cx="5472608" cy="37325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13D731-6610-4E48-B918-9AC9919199AD}"/>
              </a:ext>
            </a:extLst>
          </p:cNvPr>
          <p:cNvSpPr/>
          <p:nvPr/>
        </p:nvSpPr>
        <p:spPr>
          <a:xfrm>
            <a:off x="450750" y="1136564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dirty="0"/>
              <a:t>수면주기에 따른 온도 조절 온수매트</a:t>
            </a:r>
            <a:endParaRPr lang="ko-KR" altLang="ko-KR" dirty="0"/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74958EB7-05F3-4038-9C82-47221202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948690" cy="578572"/>
          </a:xfrm>
        </p:spPr>
        <p:txBody>
          <a:bodyPr/>
          <a:lstStyle/>
          <a:p>
            <a:r>
              <a:rPr lang="ko-KR" altLang="en-US" b="1"/>
              <a:t>차별성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15D812-A0B0-4DFD-AA38-295F4342A4D8}"/>
              </a:ext>
            </a:extLst>
          </p:cNvPr>
          <p:cNvSpPr/>
          <p:nvPr/>
        </p:nvSpPr>
        <p:spPr>
          <a:xfrm>
            <a:off x="1979712" y="5877272"/>
            <a:ext cx="3431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ko-KR" sz="1200" dirty="0"/>
              <a:t>※출처 </a:t>
            </a:r>
            <a:r>
              <a:rPr lang="en-US" altLang="ko-KR" sz="1200" dirty="0"/>
              <a:t>: </a:t>
            </a:r>
            <a:r>
              <a:rPr lang="ko-KR" altLang="ko-KR" sz="1200" dirty="0"/>
              <a:t>귀뚜라미 공식 홈페이지 </a:t>
            </a:r>
            <a:r>
              <a:rPr lang="en-US" altLang="ko-KR" sz="1200" dirty="0"/>
              <a:t>- </a:t>
            </a:r>
            <a:r>
              <a:rPr lang="en-US" altLang="ko-KR" sz="1200" u="sng" dirty="0">
                <a:hlinkClick r:id="rId4"/>
              </a:rPr>
              <a:t>http://krb.co.kr/product11/12297</a:t>
            </a:r>
            <a:r>
              <a:rPr lang="en-US" altLang="ko-KR" sz="1200" dirty="0"/>
              <a:t>)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5835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74958EB7-05F3-4038-9C82-47221202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948690" cy="578572"/>
          </a:xfrm>
        </p:spPr>
        <p:txBody>
          <a:bodyPr/>
          <a:lstStyle/>
          <a:p>
            <a:r>
              <a:rPr lang="ko-KR" altLang="en-US" b="1" dirty="0"/>
              <a:t>문제 상황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1D5443-FC4D-45BC-B589-6C3F8B5C9E80}"/>
              </a:ext>
            </a:extLst>
          </p:cNvPr>
          <p:cNvSpPr txBox="1"/>
          <p:nvPr/>
        </p:nvSpPr>
        <p:spPr>
          <a:xfrm>
            <a:off x="4018002" y="39330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시나리오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BDB96E-0918-460C-B881-568A82097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10036"/>
            <a:ext cx="7592485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74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2435A7-3A95-478A-A842-960D983436CA}"/>
              </a:ext>
            </a:extLst>
          </p:cNvPr>
          <p:cNvPicPr/>
          <p:nvPr/>
        </p:nvPicPr>
        <p:blipFill rotWithShape="1">
          <a:blip r:embed="rId3"/>
          <a:srcRect r="2443"/>
          <a:stretch/>
        </p:blipFill>
        <p:spPr bwMode="auto">
          <a:xfrm>
            <a:off x="2267744" y="1916832"/>
            <a:ext cx="5040560" cy="3743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1564CD7-6736-475A-AED9-E54DDF016AA4}"/>
              </a:ext>
            </a:extLst>
          </p:cNvPr>
          <p:cNvSpPr/>
          <p:nvPr/>
        </p:nvSpPr>
        <p:spPr>
          <a:xfrm>
            <a:off x="478831" y="1196160"/>
            <a:ext cx="4055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 b="1" dirty="0"/>
              <a:t>차량용 에어컨 온도 자동 조절 시스템</a:t>
            </a:r>
            <a:endParaRPr lang="en-US" altLang="ko-KR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43C4F9D8-524C-499F-87A4-DA1C4037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948690" cy="578572"/>
          </a:xfrm>
        </p:spPr>
        <p:txBody>
          <a:bodyPr/>
          <a:lstStyle/>
          <a:p>
            <a:r>
              <a:rPr lang="ko-KR" altLang="en-US" b="1"/>
              <a:t>차별성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CADD76-00A2-4658-88F6-72B8D80F0DBB}"/>
              </a:ext>
            </a:extLst>
          </p:cNvPr>
          <p:cNvSpPr/>
          <p:nvPr/>
        </p:nvSpPr>
        <p:spPr>
          <a:xfrm>
            <a:off x="2248750" y="5713511"/>
            <a:ext cx="5491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ko-KR" sz="1200" dirty="0"/>
              <a:t>※출처 </a:t>
            </a:r>
            <a:r>
              <a:rPr lang="en-US" altLang="ko-KR" sz="1200" dirty="0"/>
              <a:t>: </a:t>
            </a:r>
            <a:r>
              <a:rPr lang="ko-KR" altLang="ko-KR" sz="1200" dirty="0" err="1"/>
              <a:t>혼다</a:t>
            </a:r>
            <a:r>
              <a:rPr lang="ko-KR" altLang="ko-KR" sz="1200" dirty="0"/>
              <a:t> </a:t>
            </a:r>
            <a:r>
              <a:rPr lang="ko-KR" altLang="ko-KR" sz="1200" dirty="0" err="1"/>
              <a:t>시빅</a:t>
            </a:r>
            <a:r>
              <a:rPr lang="ko-KR" altLang="ko-KR" sz="1200" dirty="0"/>
              <a:t> 출시 기사 </a:t>
            </a:r>
            <a:r>
              <a:rPr lang="en-US" altLang="ko-KR" sz="1200" dirty="0"/>
              <a:t>- </a:t>
            </a:r>
            <a:r>
              <a:rPr lang="en-US" altLang="ko-KR" sz="1200" u="sng" dirty="0">
                <a:hlinkClick r:id="rId4"/>
              </a:rPr>
              <a:t>https://m.carisyou.com/magazine/NEWCARINTRO/71622</a:t>
            </a:r>
            <a:r>
              <a:rPr lang="en-US" altLang="ko-KR" sz="1200" dirty="0"/>
              <a:t>)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48235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23728" y="1916832"/>
            <a:ext cx="5112568" cy="302433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sz="7000" dirty="0"/>
              <a:t>일정계획</a:t>
            </a:r>
          </a:p>
        </p:txBody>
      </p:sp>
    </p:spTree>
    <p:extLst>
      <p:ext uri="{BB962C8B-B14F-4D97-AF65-F5344CB8AC3E}">
        <p14:creationId xmlns:p14="http://schemas.microsoft.com/office/powerpoint/2010/main" val="23184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74958EB7-05F3-4038-9C82-47221202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948690" cy="578572"/>
          </a:xfrm>
        </p:spPr>
        <p:txBody>
          <a:bodyPr/>
          <a:lstStyle/>
          <a:p>
            <a:r>
              <a:rPr lang="ko-KR" altLang="en-US" b="1" dirty="0"/>
              <a:t>일정계획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B379E-F553-4244-829F-CBBADDD8C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1" y="908720"/>
            <a:ext cx="6912768" cy="57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1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23728" y="1916832"/>
            <a:ext cx="5112568" cy="302433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sz="7000" dirty="0"/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3368519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74958EB7-05F3-4038-9C82-47221202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804674" cy="578572"/>
          </a:xfrm>
        </p:spPr>
        <p:txBody>
          <a:bodyPr/>
          <a:lstStyle/>
          <a:p>
            <a:r>
              <a:rPr lang="ko-KR" altLang="en-US" b="1"/>
              <a:t>한계점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A9DE70-52B5-4F4D-92E1-8A4648ADBA1B}"/>
              </a:ext>
            </a:extLst>
          </p:cNvPr>
          <p:cNvSpPr/>
          <p:nvPr/>
        </p:nvSpPr>
        <p:spPr>
          <a:xfrm>
            <a:off x="1506311" y="3538541"/>
            <a:ext cx="61478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온도센서가 신체에서 떨어졌을 때</a:t>
            </a:r>
          </a:p>
        </p:txBody>
      </p:sp>
    </p:spTree>
    <p:extLst>
      <p:ext uri="{BB962C8B-B14F-4D97-AF65-F5344CB8AC3E}">
        <p14:creationId xmlns:p14="http://schemas.microsoft.com/office/powerpoint/2010/main" val="2092424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A764E92-8ABA-4942-8FD4-59A8973E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804674" cy="578572"/>
          </a:xfrm>
        </p:spPr>
        <p:txBody>
          <a:bodyPr/>
          <a:lstStyle/>
          <a:p>
            <a:r>
              <a:rPr lang="ko-KR" altLang="en-US" b="1"/>
              <a:t>한계점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860F4E-84CC-43E5-8E95-C8A9624A9EA8}"/>
              </a:ext>
            </a:extLst>
          </p:cNvPr>
          <p:cNvSpPr/>
          <p:nvPr/>
        </p:nvSpPr>
        <p:spPr>
          <a:xfrm>
            <a:off x="1635353" y="3538541"/>
            <a:ext cx="58897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습도</a:t>
            </a:r>
            <a:r>
              <a:rPr lang="en-US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환기 등 온도 이외의 조건</a:t>
            </a:r>
          </a:p>
        </p:txBody>
      </p:sp>
    </p:spTree>
    <p:extLst>
      <p:ext uri="{BB962C8B-B14F-4D97-AF65-F5344CB8AC3E}">
        <p14:creationId xmlns:p14="http://schemas.microsoft.com/office/powerpoint/2010/main" val="799642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9F4C0CF-FA94-4DBF-BEA3-F135DBE5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804674" cy="578572"/>
          </a:xfrm>
        </p:spPr>
        <p:txBody>
          <a:bodyPr/>
          <a:lstStyle/>
          <a:p>
            <a:r>
              <a:rPr lang="ko-KR" altLang="en-US" b="1"/>
              <a:t>한계점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59BBC9-39FD-4CA6-A47E-3E951E5D58B4}"/>
              </a:ext>
            </a:extLst>
          </p:cNvPr>
          <p:cNvSpPr/>
          <p:nvPr/>
        </p:nvSpPr>
        <p:spPr>
          <a:xfrm>
            <a:off x="1635353" y="3538541"/>
            <a:ext cx="58897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Times New Roman" panose="02020603050405020304" pitchFamily="18" charset="0"/>
              </a:rPr>
              <a:t>다중 사용자의 온도 조절 한계 </a:t>
            </a:r>
            <a:endParaRPr lang="ko-KR" altLang="en-US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43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23728" y="1916832"/>
            <a:ext cx="5112568" cy="302433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sz="7000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030086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74958EB7-05F3-4038-9C82-47221202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804674" cy="578572"/>
          </a:xfrm>
        </p:spPr>
        <p:txBody>
          <a:bodyPr/>
          <a:lstStyle/>
          <a:p>
            <a:r>
              <a:rPr lang="ko-KR" altLang="en-US" b="1" dirty="0"/>
              <a:t>기대 효과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A9DE70-52B5-4F4D-92E1-8A4648ADBA1B}"/>
              </a:ext>
            </a:extLst>
          </p:cNvPr>
          <p:cNvSpPr/>
          <p:nvPr/>
        </p:nvSpPr>
        <p:spPr>
          <a:xfrm>
            <a:off x="761501" y="3307708"/>
            <a:ext cx="76209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보호자 부재 시</a:t>
            </a:r>
            <a:r>
              <a:rPr lang="en-US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실내 온도를 체온에 맞춰</a:t>
            </a:r>
            <a:endParaRPr lang="en-US" altLang="ko-KR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조절하여 냉방병을 예방</a:t>
            </a:r>
            <a:r>
              <a:rPr lang="en-US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및 숙면에 도움</a:t>
            </a:r>
            <a:endParaRPr lang="ko-KR" altLang="ko-KR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267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A764E92-8ABA-4942-8FD4-59A8973E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804674" cy="578572"/>
          </a:xfrm>
        </p:spPr>
        <p:txBody>
          <a:bodyPr/>
          <a:lstStyle/>
          <a:p>
            <a:r>
              <a:rPr lang="ko-KR" altLang="en-US" b="1" dirty="0"/>
              <a:t>기대 효과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860F4E-84CC-43E5-8E95-C8A9624A9EA8}"/>
              </a:ext>
            </a:extLst>
          </p:cNvPr>
          <p:cNvSpPr/>
          <p:nvPr/>
        </p:nvSpPr>
        <p:spPr>
          <a:xfrm>
            <a:off x="1698672" y="3212976"/>
            <a:ext cx="57631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체온과 에어컨 설정 온도를 </a:t>
            </a:r>
            <a:endParaRPr lang="en-US" altLang="ko-KR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스마트폰으로 실시간 확인 가능</a:t>
            </a:r>
            <a:endParaRPr lang="en-US" altLang="ko-KR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ko-KR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35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530476" y="2867025"/>
            <a:ext cx="2078316" cy="2780134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b="1" spc="300" dirty="0"/>
              <a:t>개발동기</a:t>
            </a:r>
            <a:endParaRPr lang="en-US" altLang="ko-KR" sz="1800" b="1" spc="300" dirty="0"/>
          </a:p>
          <a:p>
            <a:pPr algn="l">
              <a:lnSpc>
                <a:spcPct val="200000"/>
              </a:lnSpc>
            </a:pPr>
            <a:r>
              <a:rPr lang="ko-KR" altLang="en-US" sz="1800" b="1" spc="300" dirty="0"/>
              <a:t>아이템소개</a:t>
            </a:r>
            <a:endParaRPr lang="en-US" altLang="ko-KR" sz="1800" b="1" spc="300" dirty="0"/>
          </a:p>
          <a:p>
            <a:pPr algn="l">
              <a:lnSpc>
                <a:spcPct val="200000"/>
              </a:lnSpc>
            </a:pPr>
            <a:r>
              <a:rPr lang="ko-KR" altLang="en-US" sz="1800" b="1" spc="300" dirty="0"/>
              <a:t>차별성</a:t>
            </a:r>
            <a:endParaRPr lang="en-US" altLang="ko-KR" sz="1800" b="1" spc="300" dirty="0"/>
          </a:p>
          <a:p>
            <a:pPr algn="l">
              <a:lnSpc>
                <a:spcPct val="200000"/>
              </a:lnSpc>
            </a:pPr>
            <a:r>
              <a:rPr lang="ko-KR" altLang="en-US" sz="1800" b="1" spc="300" dirty="0"/>
              <a:t>한계점</a:t>
            </a:r>
            <a:endParaRPr lang="en-US" altLang="ko-KR" sz="1800" b="1" spc="300" dirty="0"/>
          </a:p>
          <a:p>
            <a:pPr algn="l">
              <a:lnSpc>
                <a:spcPct val="200000"/>
              </a:lnSpc>
            </a:pPr>
            <a:r>
              <a:rPr lang="ko-KR" altLang="en-US" sz="1800" b="1" spc="300" dirty="0"/>
              <a:t>기대 효과</a:t>
            </a:r>
            <a:endParaRPr lang="en-US" altLang="ko-KR" sz="1800" b="1" spc="3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en-US" altLang="ko-KR" dirty="0"/>
              <a:t>Baby </a:t>
            </a:r>
            <a:r>
              <a:rPr lang="en-US" altLang="ko-KR" dirty="0" err="1"/>
              <a:t>GoodNight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INDEX</a:t>
            </a:r>
            <a:endParaRPr lang="ko-KR" altLang="en-US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9F4C0CF-FA94-4DBF-BEA3-F135DBE5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804674" cy="578572"/>
          </a:xfrm>
        </p:spPr>
        <p:txBody>
          <a:bodyPr/>
          <a:lstStyle/>
          <a:p>
            <a:r>
              <a:rPr lang="ko-KR" altLang="en-US" b="1" dirty="0"/>
              <a:t>기대 효과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1D566-E793-4744-B85B-5FF51E191C65}"/>
              </a:ext>
            </a:extLst>
          </p:cNvPr>
          <p:cNvSpPr/>
          <p:nvPr/>
        </p:nvSpPr>
        <p:spPr>
          <a:xfrm>
            <a:off x="1217771" y="3076876"/>
            <a:ext cx="672491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보호자</a:t>
            </a:r>
            <a:r>
              <a:rPr lang="en-US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부재 중</a:t>
            </a:r>
            <a:r>
              <a:rPr lang="en-US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체온 패턴에 </a:t>
            </a:r>
            <a:endParaRPr lang="en-US" altLang="ko-KR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이상한 점이 발생할 시에 </a:t>
            </a:r>
            <a:endParaRPr lang="en-US" altLang="ko-KR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알람 기능으로 보호자에게 </a:t>
            </a:r>
            <a:r>
              <a:rPr lang="ko-KR" altLang="en-US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상황 보고</a:t>
            </a:r>
          </a:p>
        </p:txBody>
      </p:sp>
    </p:spTree>
    <p:extLst>
      <p:ext uri="{BB962C8B-B14F-4D97-AF65-F5344CB8AC3E}">
        <p14:creationId xmlns:p14="http://schemas.microsoft.com/office/powerpoint/2010/main" val="3460243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9F4C0CF-FA94-4DBF-BEA3-F135DBE5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804674" cy="578572"/>
          </a:xfrm>
        </p:spPr>
        <p:txBody>
          <a:bodyPr/>
          <a:lstStyle/>
          <a:p>
            <a:r>
              <a:rPr lang="ko-KR" altLang="en-US" b="1" dirty="0"/>
              <a:t>기대 효과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843E1-FE62-40AA-A204-424B10B34F42}"/>
              </a:ext>
            </a:extLst>
          </p:cNvPr>
          <p:cNvSpPr/>
          <p:nvPr/>
        </p:nvSpPr>
        <p:spPr>
          <a:xfrm>
            <a:off x="736870" y="2846044"/>
            <a:ext cx="768672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체온 패턴 기록과 연령대별 적정 체온</a:t>
            </a:r>
            <a:r>
              <a:rPr lang="en-US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</a:p>
          <a:p>
            <a:pPr algn="ctr"/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쾌적함을 느끼는 온도 등의 </a:t>
            </a:r>
            <a:endParaRPr lang="en-US" altLang="ko-KR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도움말 정보를 제공함으로써</a:t>
            </a:r>
            <a:endParaRPr lang="en-US" altLang="ko-KR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ko-KR" sz="3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보호자와 의료인들에게 도움을 줄 수 있다</a:t>
            </a:r>
            <a:endParaRPr lang="ko-KR" altLang="en-US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46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74958EB7-05F3-4038-9C82-47221202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804674" cy="578572"/>
          </a:xfrm>
        </p:spPr>
        <p:txBody>
          <a:bodyPr/>
          <a:lstStyle/>
          <a:p>
            <a:r>
              <a:rPr lang="ko-KR" altLang="en-US" b="1" dirty="0"/>
              <a:t>기대 효과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0A8DD-C169-4B6D-AD03-6DEC51BB0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971" y="1482268"/>
            <a:ext cx="5958057" cy="49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98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36EE94-16F0-4650-8953-F713C843E8ED}"/>
              </a:ext>
            </a:extLst>
          </p:cNvPr>
          <p:cNvSpPr txBox="1"/>
          <p:nvPr/>
        </p:nvSpPr>
        <p:spPr>
          <a:xfrm>
            <a:off x="2051720" y="3153820"/>
            <a:ext cx="5576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F3474958-716A-4344-85F0-1BD18F3E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804674" cy="578572"/>
          </a:xfrm>
        </p:spPr>
        <p:txBody>
          <a:bodyPr/>
          <a:lstStyle/>
          <a:p>
            <a:r>
              <a:rPr lang="ko-KR" altLang="en-US" b="1" dirty="0"/>
              <a:t>마 치 </a:t>
            </a:r>
            <a:r>
              <a:rPr lang="ko-KR" altLang="en-US" b="1" dirty="0" err="1"/>
              <a:t>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05620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36EE94-16F0-4650-8953-F713C843E8ED}"/>
              </a:ext>
            </a:extLst>
          </p:cNvPr>
          <p:cNvSpPr txBox="1"/>
          <p:nvPr/>
        </p:nvSpPr>
        <p:spPr>
          <a:xfrm>
            <a:off x="683568" y="1412776"/>
            <a:ext cx="8264460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엄마와 아기 일러스트</a:t>
            </a:r>
            <a:endParaRPr lang="en-US" altLang="ko-KR" sz="23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5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1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1600" dirty="0">
                <a:hlinkClick r:id="rId3"/>
              </a:rPr>
              <a:t>https://www.istockphoto.com/kr/%EB%B2%A1%ED%84%B0/%EC%97%84%EB%A7%88-%EC%95%84%EA%B8%B0-gm623897540-109552085</a:t>
            </a:r>
            <a:endParaRPr lang="en-US" altLang="ko-KR" sz="1600" dirty="0"/>
          </a:p>
          <a:p>
            <a:pPr algn="ctr"/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3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시계 이미지</a:t>
            </a:r>
            <a:endParaRPr lang="en-US" altLang="ko-KR" sz="23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5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1600" dirty="0">
                <a:hlinkClick r:id="rId4"/>
              </a:rPr>
              <a:t>http://kor.theasian.asia/archives/161257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3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에어컨 이미지</a:t>
            </a:r>
            <a:endParaRPr lang="en-US" altLang="ko-KR" sz="23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5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1600" dirty="0">
                <a:hlinkClick r:id="rId5"/>
              </a:rPr>
              <a:t>https://kr.pixtastock.com/illustration/42372102</a:t>
            </a:r>
            <a:endParaRPr lang="en-US" altLang="ko-KR" sz="1600" dirty="0"/>
          </a:p>
          <a:p>
            <a:pPr algn="ctr"/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23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sz="23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이슈 투데이</a:t>
            </a:r>
            <a:r>
              <a:rPr lang="en-US" altLang="ko-KR" sz="23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] </a:t>
            </a:r>
            <a:r>
              <a:rPr lang="ko-KR" altLang="en-US" sz="23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냉방병 관련 뉴스</a:t>
            </a:r>
            <a:endParaRPr lang="en-US" altLang="ko-KR" sz="23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5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MBC NEWS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en-US" altLang="ko-KR" sz="1600" dirty="0">
                <a:hlinkClick r:id="rId6"/>
              </a:rPr>
              <a:t>http://imnews.imbc.com/index_pc.html</a:t>
            </a:r>
            <a:r>
              <a:rPr lang="en-US" altLang="ko-KR" sz="1600" dirty="0"/>
              <a:t>)</a:t>
            </a:r>
          </a:p>
          <a:p>
            <a:pPr algn="ctr"/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3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직정인</a:t>
            </a:r>
            <a:r>
              <a:rPr lang="ko-KR" altLang="en-US" sz="23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중 절반 냉방병 경험 이미지</a:t>
            </a:r>
            <a:endParaRPr lang="en-US" altLang="ko-KR" sz="23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5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사람인</a:t>
            </a:r>
            <a:r>
              <a:rPr lang="en-US" altLang="ko-KR" sz="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en-US" altLang="ko-KR" sz="1600" dirty="0">
                <a:hlinkClick r:id="rId7"/>
              </a:rPr>
              <a:t>https://www.saramin.co.kr/zf_user/</a:t>
            </a:r>
            <a:r>
              <a:rPr lang="en-US" altLang="ko-KR" sz="1600" dirty="0"/>
              <a:t>)</a:t>
            </a:r>
          </a:p>
          <a:p>
            <a:pPr algn="ctr"/>
            <a:endParaRPr lang="en-US" altLang="ko-KR" sz="1600" dirty="0"/>
          </a:p>
          <a:p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1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en-US" sz="8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F3474958-716A-4344-85F0-1BD18F3E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1020698" cy="578572"/>
          </a:xfrm>
        </p:spPr>
        <p:txBody>
          <a:bodyPr/>
          <a:lstStyle/>
          <a:p>
            <a:r>
              <a:rPr lang="ko-KR" altLang="en-US" b="1"/>
              <a:t>이미지 출처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13977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66926" y="63631"/>
            <a:ext cx="1020698" cy="578572"/>
          </a:xfrm>
        </p:spPr>
        <p:txBody>
          <a:bodyPr/>
          <a:lstStyle/>
          <a:p>
            <a:r>
              <a:rPr lang="ko-KR" altLang="en-US" sz="1100" b="1"/>
              <a:t>피드백</a:t>
            </a:r>
            <a:endParaRPr lang="ko-KR" altLang="en-US" b="1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pic>
        <p:nvPicPr>
          <p:cNvPr id="8" name="Picture 4" descr="í¼ëë°±ì ëí ì´ë¯¸ì§ ê²ìê²°ê³¼">
            <a:extLst>
              <a:ext uri="{FF2B5EF4-FFF2-40B4-BE49-F238E27FC236}">
                <a16:creationId xmlns:a16="http://schemas.microsoft.com/office/drawing/2014/main" id="{AD81E2F7-23C6-46F5-8A0B-B2773E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42" y="1648602"/>
            <a:ext cx="65055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23728" y="1916832"/>
            <a:ext cx="5112568" cy="302433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sz="7000" dirty="0"/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66926" y="63631"/>
            <a:ext cx="1092706" cy="578572"/>
          </a:xfrm>
        </p:spPr>
        <p:txBody>
          <a:bodyPr/>
          <a:lstStyle/>
          <a:p>
            <a:r>
              <a:rPr lang="ko-KR" altLang="en-US" sz="1100" b="1"/>
              <a:t>개 발 동 기</a:t>
            </a:r>
            <a:endParaRPr lang="ko-KR" altLang="en-US" b="1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pic>
        <p:nvPicPr>
          <p:cNvPr id="1026" name="Picture 2" descr="https://lh4.googleusercontent.com/N3WsaZI5NC4GrUbXKAZv3qatNZVsvFf-FXwnDXaCTMvGWAO0t1IHEGk4mM7El9pSy2defBEFDpN8ZF_U0c0CX6eczKfUVW93jddLmQL6jvlfpXR6Ol8PyYcSpIQ39iLpY3sY59cf">
            <a:extLst>
              <a:ext uri="{FF2B5EF4-FFF2-40B4-BE49-F238E27FC236}">
                <a16:creationId xmlns:a16="http://schemas.microsoft.com/office/drawing/2014/main" id="{BC73A68E-0264-4A2A-A2F3-6D606766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1" y="1157759"/>
            <a:ext cx="4640485" cy="410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3E341F-5340-4093-9385-6471738FF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13" y="5553816"/>
            <a:ext cx="6419850" cy="590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3B92E8-1483-44BA-9854-6460F31F5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01399"/>
            <a:ext cx="4278963" cy="33392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E54C85-47CA-4655-A05C-22BB5251A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623" y="2556684"/>
            <a:ext cx="6010275" cy="628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56ABA4-0873-4C63-BBA2-86D3D3C80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88" y="4116791"/>
            <a:ext cx="78867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23728" y="1916832"/>
            <a:ext cx="5112568" cy="302433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sz="7000" dirty="0"/>
              <a:t>아이템소개</a:t>
            </a:r>
          </a:p>
        </p:txBody>
      </p:sp>
    </p:spTree>
    <p:extLst>
      <p:ext uri="{BB962C8B-B14F-4D97-AF65-F5344CB8AC3E}">
        <p14:creationId xmlns:p14="http://schemas.microsoft.com/office/powerpoint/2010/main" val="272832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6CFB0D4-F65B-4200-B168-F297A92D2FBB}"/>
              </a:ext>
            </a:extLst>
          </p:cNvPr>
          <p:cNvGrpSpPr/>
          <p:nvPr/>
        </p:nvGrpSpPr>
        <p:grpSpPr>
          <a:xfrm>
            <a:off x="-5328160" y="-1251520"/>
            <a:ext cx="14255390" cy="8767405"/>
            <a:chOff x="-5276444" y="-1233950"/>
            <a:chExt cx="14255390" cy="876740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8380470-5B6C-4588-ACBF-E618EE6EFDCA}"/>
                </a:ext>
              </a:extLst>
            </p:cNvPr>
            <p:cNvSpPr/>
            <p:nvPr/>
          </p:nvSpPr>
          <p:spPr>
            <a:xfrm>
              <a:off x="-5276444" y="-1233950"/>
              <a:ext cx="8767401" cy="876740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D4F5588-782A-4CA5-9A1E-98B255B8C269}"/>
                </a:ext>
              </a:extLst>
            </p:cNvPr>
            <p:cNvCxnSpPr/>
            <p:nvPr/>
          </p:nvCxnSpPr>
          <p:spPr>
            <a:xfrm>
              <a:off x="2843809" y="4774088"/>
              <a:ext cx="171782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FF80BF-10DF-419C-9C12-5CF2E611C46F}"/>
                </a:ext>
              </a:extLst>
            </p:cNvPr>
            <p:cNvSpPr/>
            <p:nvPr/>
          </p:nvSpPr>
          <p:spPr>
            <a:xfrm>
              <a:off x="4488057" y="4720088"/>
              <a:ext cx="108000" cy="10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6">
              <a:extLst>
                <a:ext uri="{FF2B5EF4-FFF2-40B4-BE49-F238E27FC236}">
                  <a16:creationId xmlns:a16="http://schemas.microsoft.com/office/drawing/2014/main" id="{CD1296B0-4DD0-4CA8-91E4-FEA32DAB8ED8}"/>
                </a:ext>
              </a:extLst>
            </p:cNvPr>
            <p:cNvSpPr/>
            <p:nvPr/>
          </p:nvSpPr>
          <p:spPr>
            <a:xfrm>
              <a:off x="4777251" y="4521333"/>
              <a:ext cx="3816423" cy="494902"/>
            </a:xfrm>
            <a:prstGeom prst="round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B6FA6C-4F91-4A3C-B910-9367523922B6}"/>
                </a:ext>
              </a:extLst>
            </p:cNvPr>
            <p:cNvSpPr txBox="1"/>
            <p:nvPr/>
          </p:nvSpPr>
          <p:spPr>
            <a:xfrm>
              <a:off x="4761297" y="4576909"/>
              <a:ext cx="42176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사용자에게 체온 및 에어컨 온도를 보여줌</a:t>
              </a:r>
              <a:endParaRPr lang="en-US" altLang="ko-KR" sz="15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1EAEDC-ECE3-41D1-820A-CC80B5C81A5E}"/>
              </a:ext>
            </a:extLst>
          </p:cNvPr>
          <p:cNvSpPr/>
          <p:nvPr/>
        </p:nvSpPr>
        <p:spPr>
          <a:xfrm>
            <a:off x="4158736" y="1687728"/>
            <a:ext cx="47628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LET’S SEE HOW IT WORKS ]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CA5B82-76A1-4403-8825-DAD86B94CF8F}"/>
              </a:ext>
            </a:extLst>
          </p:cNvPr>
          <p:cNvGrpSpPr/>
          <p:nvPr/>
        </p:nvGrpSpPr>
        <p:grpSpPr>
          <a:xfrm>
            <a:off x="-4099878" y="-27384"/>
            <a:ext cx="13047906" cy="6587081"/>
            <a:chOff x="-4068960" y="-143787"/>
            <a:chExt cx="13047906" cy="65870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84F6CCE-2173-44D4-A899-7DBD426118C2}"/>
                </a:ext>
              </a:extLst>
            </p:cNvPr>
            <p:cNvGrpSpPr/>
            <p:nvPr/>
          </p:nvGrpSpPr>
          <p:grpSpPr>
            <a:xfrm>
              <a:off x="-4068960" y="-143787"/>
              <a:ext cx="8655503" cy="6587081"/>
              <a:chOff x="-4131455" y="-436040"/>
              <a:chExt cx="8655503" cy="658708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46FD15F-1900-41CC-AFC0-DAAF07EC4545}"/>
                  </a:ext>
                </a:extLst>
              </p:cNvPr>
              <p:cNvGrpSpPr/>
              <p:nvPr/>
            </p:nvGrpSpPr>
            <p:grpSpPr>
              <a:xfrm>
                <a:off x="-4131455" y="-436040"/>
                <a:ext cx="8630596" cy="6587081"/>
                <a:chOff x="-4131455" y="-436040"/>
                <a:chExt cx="8630596" cy="6587081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FF2D009D-5BCE-4DBC-9467-823E47A3CFD7}"/>
                    </a:ext>
                  </a:extLst>
                </p:cNvPr>
                <p:cNvSpPr/>
                <p:nvPr/>
              </p:nvSpPr>
              <p:spPr>
                <a:xfrm>
                  <a:off x="-4131455" y="-436040"/>
                  <a:ext cx="6587078" cy="6587081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44835274-7D21-44F8-AF62-4E7DB692CE0E}"/>
                    </a:ext>
                  </a:extLst>
                </p:cNvPr>
                <p:cNvCxnSpPr/>
                <p:nvPr/>
              </p:nvCxnSpPr>
              <p:spPr>
                <a:xfrm>
                  <a:off x="1989225" y="3432015"/>
                  <a:ext cx="2509916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FFFDE09-D228-4B1C-BBC7-DC95A0820519}"/>
                  </a:ext>
                </a:extLst>
              </p:cNvPr>
              <p:cNvSpPr/>
              <p:nvPr/>
            </p:nvSpPr>
            <p:spPr>
              <a:xfrm>
                <a:off x="4416048" y="337801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모서리가 둥근 직사각형 6">
              <a:extLst>
                <a:ext uri="{FF2B5EF4-FFF2-40B4-BE49-F238E27FC236}">
                  <a16:creationId xmlns:a16="http://schemas.microsoft.com/office/drawing/2014/main" id="{C8215DB0-9A0C-4EF5-926B-26379BDC5BD6}"/>
                </a:ext>
              </a:extLst>
            </p:cNvPr>
            <p:cNvSpPr/>
            <p:nvPr/>
          </p:nvSpPr>
          <p:spPr>
            <a:xfrm>
              <a:off x="4777251" y="3429000"/>
              <a:ext cx="3816423" cy="494902"/>
            </a:xfrm>
            <a:prstGeom prst="round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A3335F-54E0-48A9-90A5-E300059A5E05}"/>
                </a:ext>
              </a:extLst>
            </p:cNvPr>
            <p:cNvSpPr txBox="1"/>
            <p:nvPr/>
          </p:nvSpPr>
          <p:spPr>
            <a:xfrm>
              <a:off x="4761297" y="3486001"/>
              <a:ext cx="421764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측정 온도를 통해 에어컨 온도 조절</a:t>
              </a:r>
              <a:endParaRPr lang="en-US" altLang="ko-KR" sz="17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967EE5-EF61-4367-9C8A-E776A317612C}"/>
              </a:ext>
            </a:extLst>
          </p:cNvPr>
          <p:cNvGrpSpPr/>
          <p:nvPr/>
        </p:nvGrpSpPr>
        <p:grpSpPr>
          <a:xfrm>
            <a:off x="-2628800" y="1124744"/>
            <a:ext cx="11607746" cy="4156980"/>
            <a:chOff x="-2628800" y="1071263"/>
            <a:chExt cx="11607746" cy="4156980"/>
          </a:xfrm>
        </p:grpSpPr>
        <p:sp>
          <p:nvSpPr>
            <p:cNvPr id="20" name="모서리가 둥근 직사각형 6">
              <a:extLst>
                <a:ext uri="{FF2B5EF4-FFF2-40B4-BE49-F238E27FC236}">
                  <a16:creationId xmlns:a16="http://schemas.microsoft.com/office/drawing/2014/main" id="{042221FB-4170-49DA-AAB7-12D2207B5B76}"/>
                </a:ext>
              </a:extLst>
            </p:cNvPr>
            <p:cNvSpPr/>
            <p:nvPr/>
          </p:nvSpPr>
          <p:spPr>
            <a:xfrm>
              <a:off x="4777251" y="2445441"/>
              <a:ext cx="3816423" cy="494902"/>
            </a:xfrm>
            <a:prstGeom prst="round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BF55C68-2096-4254-B0BE-1B0CD3CC6DA2}"/>
                </a:ext>
              </a:extLst>
            </p:cNvPr>
            <p:cNvSpPr/>
            <p:nvPr/>
          </p:nvSpPr>
          <p:spPr>
            <a:xfrm>
              <a:off x="-2628800" y="1071263"/>
              <a:ext cx="4156979" cy="41569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419B53E-8BB9-4877-B288-846903598831}"/>
                </a:ext>
              </a:extLst>
            </p:cNvPr>
            <p:cNvCxnSpPr/>
            <p:nvPr/>
          </p:nvCxnSpPr>
          <p:spPr>
            <a:xfrm>
              <a:off x="753872" y="2692891"/>
              <a:ext cx="381642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E19BCEB-51D7-41EF-94BA-0DC2558973CE}"/>
                </a:ext>
              </a:extLst>
            </p:cNvPr>
            <p:cNvSpPr/>
            <p:nvPr/>
          </p:nvSpPr>
          <p:spPr>
            <a:xfrm>
              <a:off x="4512318" y="2645757"/>
              <a:ext cx="108000" cy="10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C55275-741D-435E-8095-CB8E6AFE85C6}"/>
                </a:ext>
              </a:extLst>
            </p:cNvPr>
            <p:cNvSpPr txBox="1"/>
            <p:nvPr/>
          </p:nvSpPr>
          <p:spPr>
            <a:xfrm>
              <a:off x="4761297" y="2501017"/>
              <a:ext cx="421764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온도센서로 피부온도를 측정</a:t>
              </a:r>
              <a:endParaRPr lang="en-US" altLang="ko-KR" sz="17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4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66926" y="63631"/>
            <a:ext cx="1236722" cy="578572"/>
          </a:xfrm>
        </p:spPr>
        <p:txBody>
          <a:bodyPr/>
          <a:lstStyle/>
          <a:p>
            <a:r>
              <a:rPr lang="ko-KR" altLang="en-US" sz="1100" b="1" dirty="0"/>
              <a:t>아이템 소개</a:t>
            </a:r>
            <a:endParaRPr lang="ko-KR" altLang="en-US" b="1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A34A4D-06B4-4CD4-84FF-4FF9E83D70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305" y="1223252"/>
            <a:ext cx="843585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6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95972" y="836712"/>
            <a:ext cx="8768516" cy="5957657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0126C-3A47-4154-BC5B-9B1AB34108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4824" y="1439276"/>
            <a:ext cx="8208912" cy="4752528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id="{4138CF98-ED61-4500-ABA3-05552FD2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6" y="63631"/>
            <a:ext cx="1236722" cy="578572"/>
          </a:xfrm>
        </p:spPr>
        <p:txBody>
          <a:bodyPr/>
          <a:lstStyle/>
          <a:p>
            <a:r>
              <a:rPr lang="ko-KR" altLang="en-US" sz="1100" b="1" dirty="0"/>
              <a:t>아이템 소개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1ED038-9310-4355-B433-1927AF927B80}"/>
              </a:ext>
            </a:extLst>
          </p:cNvPr>
          <p:cNvSpPr/>
          <p:nvPr/>
        </p:nvSpPr>
        <p:spPr>
          <a:xfrm>
            <a:off x="314042" y="940513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1 .  </a:t>
            </a:r>
            <a:r>
              <a:rPr lang="ko-KR" altLang="en-US" b="1" dirty="0"/>
              <a:t>체온 측정 및 에어컨 조작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40447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1199</TotalTime>
  <Words>508</Words>
  <Application>Microsoft Office PowerPoint</Application>
  <PresentationFormat>화면 슬라이드 쇼(4:3)</PresentationFormat>
  <Paragraphs>466</Paragraphs>
  <Slides>35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KoPub돋움체 Light</vt:lpstr>
      <vt:lpstr>Opificio</vt:lpstr>
      <vt:lpstr>맑은 고딕</vt:lpstr>
      <vt:lpstr>배달의민족 주아</vt:lpstr>
      <vt:lpstr>휴먼둥근헤드라인</vt:lpstr>
      <vt:lpstr>휴먼모음T</vt:lpstr>
      <vt:lpstr>휴먼엑스포</vt:lpstr>
      <vt:lpstr>Arial</vt:lpstr>
      <vt:lpstr>Office 테마</vt:lpstr>
      <vt:lpstr>Baby GoodNight</vt:lpstr>
      <vt:lpstr>문제 상황</vt:lpstr>
      <vt:lpstr>Baby GoodNight</vt:lpstr>
      <vt:lpstr>개발 동기</vt:lpstr>
      <vt:lpstr>개 발 동 기</vt:lpstr>
      <vt:lpstr>아이템소개</vt:lpstr>
      <vt:lpstr>PowerPoint 프레젠테이션</vt:lpstr>
      <vt:lpstr>아이템 소개</vt:lpstr>
      <vt:lpstr>아이템 소개</vt:lpstr>
      <vt:lpstr>개 발 동 기</vt:lpstr>
      <vt:lpstr>아이템 소개</vt:lpstr>
      <vt:lpstr>아이템 소개</vt:lpstr>
      <vt:lpstr>시나리오</vt:lpstr>
      <vt:lpstr>시나리오</vt:lpstr>
      <vt:lpstr>시나리오</vt:lpstr>
      <vt:lpstr>차 별 성</vt:lpstr>
      <vt:lpstr>차별성</vt:lpstr>
      <vt:lpstr>차별성</vt:lpstr>
      <vt:lpstr>차별성</vt:lpstr>
      <vt:lpstr>차별성</vt:lpstr>
      <vt:lpstr>일정계획</vt:lpstr>
      <vt:lpstr>일정계획</vt:lpstr>
      <vt:lpstr>한계점</vt:lpstr>
      <vt:lpstr>한계점</vt:lpstr>
      <vt:lpstr>한계점</vt:lpstr>
      <vt:lpstr>한계점</vt:lpstr>
      <vt:lpstr>기대 효과</vt:lpstr>
      <vt:lpstr>기대 효과</vt:lpstr>
      <vt:lpstr>기대 효과</vt:lpstr>
      <vt:lpstr>기대 효과</vt:lpstr>
      <vt:lpstr>기대 효과</vt:lpstr>
      <vt:lpstr>기대 효과</vt:lpstr>
      <vt:lpstr>마 치 며</vt:lpstr>
      <vt:lpstr>이미지 출처</vt:lpstr>
      <vt:lpstr>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유 인근</cp:lastModifiedBy>
  <cp:revision>188</cp:revision>
  <dcterms:created xsi:type="dcterms:W3CDTF">2015-05-21T00:18:11Z</dcterms:created>
  <dcterms:modified xsi:type="dcterms:W3CDTF">2019-09-16T23:38:37Z</dcterms:modified>
</cp:coreProperties>
</file>